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XWG6lKNrpBXlsiT9zpufoRiqO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http://innovatus.es/index.php/ejbsos/article/view/449/400</a:t>
            </a:r>
            <a:endParaRPr/>
          </a:p>
        </p:txBody>
      </p:sp>
      <p:sp>
        <p:nvSpPr>
          <p:cNvPr id="469" name="Google Shape;46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http://innovatus.es/index.php/ejbsos/article/view/449/400</a:t>
            </a:r>
            <a:endParaRPr/>
          </a:p>
        </p:txBody>
      </p:sp>
      <p:sp>
        <p:nvSpPr>
          <p:cNvPr id="479" name="Google Shape;47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http://innovatus.es/index.php/ejbsos/article/view/449/400</a:t>
            </a:r>
            <a:endParaRPr/>
          </a:p>
        </p:txBody>
      </p:sp>
      <p:sp>
        <p:nvSpPr>
          <p:cNvPr id="498" name="Google Shape;49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Tourism: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world’s largest industries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&gt; 1.5bn arrivals (2020, UNWTO)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Spending &gt; $1.7tn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Approx. 1 in 11 employed globally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Group of industries: transport (air, sea, ground), tour operators, accommodation, food, consumer products, attractions, etc.)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Recreation: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Overlaps with the above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of natural resources (e.g. activities in landscapes, extraction through hunting/fishing,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joseph.bull@biology.ox.ac.uk" TargetMode="External"/><Relationship Id="rId7" Type="http://schemas.openxmlformats.org/officeDocument/2006/relationships/hyperlink" Target="http://www.darwininitiative.org.uk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jpg"/><Relationship Id="rId9" Type="http://schemas.openxmlformats.org/officeDocument/2006/relationships/hyperlink" Target="https://drive.google.com/drive/u/0/folders/15DNfSdO7lOHFnk5eVGuqp0_t3WT7UTe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219699" y="2397087"/>
            <a:ext cx="3789129" cy="248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Смягчение</a:t>
            </a: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воздействия</a:t>
            </a: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туризма</a:t>
            </a: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рекреации</a:t>
            </a: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биоразнообразие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219699" y="5505779"/>
            <a:ext cx="3476625" cy="57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Д-р Джозеф Булл</a:t>
            </a:r>
            <a:endParaRPr dirty="0"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A picture containing sky, building, outdoor, yu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616" r="43097"/>
          <a:stretch/>
        </p:blipFill>
        <p:spPr>
          <a:xfrm>
            <a:off x="0" y="0"/>
            <a:ext cx="51717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5138476" y="6597626"/>
            <a:ext cx="9268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Photo: Bull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EB1559-75C8-47BC-B252-7B38D025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" y="0"/>
            <a:ext cx="91312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Негативные последствия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173" name="Google Shape;173;p11"/>
          <p:cNvSpPr txBox="1">
            <a:spLocks noGrp="1"/>
          </p:cNvSpPr>
          <p:nvPr>
            <p:ph type="body" idx="1"/>
          </p:nvPr>
        </p:nvSpPr>
        <p:spPr>
          <a:xfrm>
            <a:off x="628649" y="1659371"/>
            <a:ext cx="8349096" cy="524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Изменения земель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Уменьшение естественных мест обитания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Загрязнение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Отходы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Использование ресурсов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Вода, другие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Загрязнение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Шум</a:t>
            </a:r>
            <a:r>
              <a:rPr lang="en-GB" dirty="0"/>
              <a:t>, </a:t>
            </a:r>
            <a:r>
              <a:rPr lang="ru-RU" dirty="0"/>
              <a:t>свет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Изменения климата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Парниковые </a:t>
            </a:r>
            <a:r>
              <a:rPr lang="ru-RU" dirty="0" err="1"/>
              <a:t>газы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Инвазивные виды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внедрение</a:t>
            </a:r>
            <a:endParaRPr dirty="0"/>
          </a:p>
        </p:txBody>
      </p:sp>
      <p:sp>
        <p:nvSpPr>
          <p:cNvPr id="174" name="Google Shape;174;p11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 descr="A flock of birds flying over water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3804" y="5147776"/>
            <a:ext cx="2530203" cy="165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 descr="A picture containing ground, rock, outdoor, st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3948278" y="4269618"/>
            <a:ext cx="3037119" cy="21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 descr="A car with a stack of hay on top of it in a desert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3804" y="3185981"/>
            <a:ext cx="2528032" cy="18878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6932920" y="2872005"/>
            <a:ext cx="2128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Photos: Esipov, Bykova, Bull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Пример</a:t>
            </a:r>
            <a:endParaRPr dirty="0"/>
          </a:p>
        </p:txBody>
      </p:sp>
      <p:sp>
        <p:nvSpPr>
          <p:cNvPr id="187" name="Google Shape;187;p12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 descr="A picture containing sky, building, outdoor, yu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5622" y="1640907"/>
            <a:ext cx="3807228" cy="253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 descr="A picture containing sky, outdoor, water, beach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5622" y="4235879"/>
            <a:ext cx="3807229" cy="253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 descr="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770" y="1633968"/>
            <a:ext cx="3674227" cy="519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12"/>
          <p:cNvCxnSpPr/>
          <p:nvPr/>
        </p:nvCxnSpPr>
        <p:spPr>
          <a:xfrm rot="10800000" flipH="1">
            <a:off x="1795549" y="1640907"/>
            <a:ext cx="2660073" cy="196681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12"/>
          <p:cNvCxnSpPr/>
          <p:nvPr/>
        </p:nvCxnSpPr>
        <p:spPr>
          <a:xfrm>
            <a:off x="1795549" y="3614666"/>
            <a:ext cx="2660073" cy="315994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12"/>
          <p:cNvSpPr/>
          <p:nvPr/>
        </p:nvSpPr>
        <p:spPr>
          <a:xfrm>
            <a:off x="4455622" y="1633968"/>
            <a:ext cx="3807228" cy="514064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 rot="-5400000">
            <a:off x="7910574" y="6186569"/>
            <a:ext cx="10038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Photos: Bull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lvl="0">
              <a:buSzPct val="100000"/>
            </a:pPr>
            <a:r>
              <a:rPr lang="ru-RU" dirty="0"/>
              <a:t>СМЯГЧЕНИЕ ВОЗДЕЙСТВИЯ НА БИОРАЗНООБРАЗИЕ И ВЫДАЧА РАЗРЕШЕНИЙ</a:t>
            </a: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202" name="Google Shape;202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</p:txBody>
      </p:sp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Оценка воздействия</a:t>
            </a:r>
            <a:endParaRPr dirty="0"/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1"/>
          </p:nvPr>
        </p:nvSpPr>
        <p:spPr>
          <a:xfrm>
            <a:off x="628649" y="1659371"/>
            <a:ext cx="8349096" cy="524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>
              <a:spcBef>
                <a:spcPts val="0"/>
              </a:spcBef>
              <a:buSzPct val="100000"/>
            </a:pPr>
            <a:r>
              <a:rPr lang="ru-RU" dirty="0"/>
              <a:t>Изменение земель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Уменьшение естественной среды обитания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Загрязнение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Отходы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Использование ресурсов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Вода</a:t>
            </a:r>
            <a:r>
              <a:rPr lang="en-GB" dirty="0"/>
              <a:t>, </a:t>
            </a:r>
            <a:r>
              <a:rPr lang="ru-RU" dirty="0"/>
              <a:t>другие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Загрязнения </a:t>
            </a:r>
            <a:r>
              <a:rPr lang="en-GB" dirty="0"/>
              <a:t>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Шум</a:t>
            </a:r>
            <a:r>
              <a:rPr lang="en-GB" dirty="0"/>
              <a:t>, </a:t>
            </a:r>
            <a:r>
              <a:rPr lang="ru-RU" dirty="0"/>
              <a:t>свет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Изменения климата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Парниковые </a:t>
            </a:r>
            <a:r>
              <a:rPr lang="ru-RU" dirty="0" err="1"/>
              <a:t>газы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Инвазивные виды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dirty="0"/>
              <a:t>Внедрение</a:t>
            </a:r>
            <a:endParaRPr dirty="0"/>
          </a:p>
        </p:txBody>
      </p:sp>
      <p:sp>
        <p:nvSpPr>
          <p:cNvPr id="211" name="Google Shape;211;p14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Оценка воздействия</a:t>
            </a:r>
            <a:endParaRPr dirty="0"/>
          </a:p>
        </p:txBody>
      </p:sp>
      <p:sp>
        <p:nvSpPr>
          <p:cNvPr id="220" name="Google Shape;220;p15"/>
          <p:cNvSpPr/>
          <p:nvPr/>
        </p:nvSpPr>
        <p:spPr>
          <a:xfrm>
            <a:off x="457200" y="1518336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/>
          <p:nvPr/>
        </p:nvSpPr>
        <p:spPr>
          <a:xfrm>
            <a:off x="6290960" y="1636344"/>
            <a:ext cx="2692619" cy="8822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Площадь среды обитания расчищена(Га)?</a:t>
            </a:r>
            <a:endParaRPr dirty="0"/>
          </a:p>
        </p:txBody>
      </p:sp>
      <p:cxnSp>
        <p:nvCxnSpPr>
          <p:cNvPr id="224" name="Google Shape;224;p15"/>
          <p:cNvCxnSpPr>
            <a:cxnSpLocks/>
          </p:cNvCxnSpPr>
          <p:nvPr/>
        </p:nvCxnSpPr>
        <p:spPr>
          <a:xfrm>
            <a:off x="5504897" y="2220140"/>
            <a:ext cx="735482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210;p14">
            <a:extLst>
              <a:ext uri="{FF2B5EF4-FFF2-40B4-BE49-F238E27FC236}">
                <a16:creationId xmlns:a16="http://schemas.microsoft.com/office/drawing/2014/main" id="{581D9C0E-2EFB-402C-B472-452A5CCBAD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9971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ct val="100000"/>
            </a:pPr>
            <a:r>
              <a:rPr lang="ru-RU" sz="2200" dirty="0"/>
              <a:t>Изменение земель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Уменьшение естественной среды обитания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Загрязнение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Отходы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Использование ресурсов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Вода</a:t>
            </a:r>
            <a:r>
              <a:rPr lang="en-GB" sz="2200" dirty="0"/>
              <a:t>, </a:t>
            </a:r>
            <a:r>
              <a:rPr lang="ru-RU" sz="2200" dirty="0"/>
              <a:t>другие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Загрязнения </a:t>
            </a:r>
            <a:r>
              <a:rPr lang="en-GB" sz="2200" dirty="0"/>
              <a:t> 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Шум</a:t>
            </a:r>
            <a:r>
              <a:rPr lang="en-GB" sz="2200" dirty="0"/>
              <a:t>, </a:t>
            </a:r>
            <a:r>
              <a:rPr lang="ru-RU" sz="2200" dirty="0"/>
              <a:t>свет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Изменения климата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Парниковые </a:t>
            </a:r>
            <a:r>
              <a:rPr lang="ru-RU" sz="2200" dirty="0" err="1"/>
              <a:t>газы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Инвазивные виды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Внедрение</a:t>
            </a:r>
            <a:endParaRPr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Оценка воздействия</a:t>
            </a:r>
            <a:endParaRPr dirty="0"/>
          </a:p>
        </p:txBody>
      </p:sp>
      <p:sp>
        <p:nvSpPr>
          <p:cNvPr id="231" name="Google Shape;231;p16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/>
          <p:nvPr/>
        </p:nvSpPr>
        <p:spPr>
          <a:xfrm>
            <a:off x="6031030" y="2836808"/>
            <a:ext cx="3112969" cy="8036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Произведено общих отходов(тонн)</a:t>
            </a:r>
            <a:endParaRPr dirty="0"/>
          </a:p>
        </p:txBody>
      </p:sp>
      <p:cxnSp>
        <p:nvCxnSpPr>
          <p:cNvPr id="236" name="Google Shape;236;p16"/>
          <p:cNvCxnSpPr>
            <a:cxnSpLocks/>
          </p:cNvCxnSpPr>
          <p:nvPr/>
        </p:nvCxnSpPr>
        <p:spPr>
          <a:xfrm>
            <a:off x="4379495" y="2243667"/>
            <a:ext cx="15870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7" name="Google Shape;237;p16"/>
          <p:cNvCxnSpPr/>
          <p:nvPr/>
        </p:nvCxnSpPr>
        <p:spPr>
          <a:xfrm>
            <a:off x="3291650" y="3238650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210;p14">
            <a:extLst>
              <a:ext uri="{FF2B5EF4-FFF2-40B4-BE49-F238E27FC236}">
                <a16:creationId xmlns:a16="http://schemas.microsoft.com/office/drawing/2014/main" id="{75E51976-0B2B-430F-B4BC-DD4436B4BC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865590"/>
            <a:ext cx="4467726" cy="42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000" dirty="0"/>
              <a:t>Изменение земель</a:t>
            </a:r>
            <a:endParaRPr sz="20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 dirty="0"/>
              <a:t>Уменьшение естественной среды обитания</a:t>
            </a:r>
            <a:endParaRPr sz="20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000" dirty="0"/>
              <a:t>Загрязнение</a:t>
            </a:r>
            <a:endParaRPr sz="20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 dirty="0"/>
              <a:t>Отходы</a:t>
            </a:r>
            <a:endParaRPr sz="20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000" dirty="0"/>
              <a:t>Использование ресурсов</a:t>
            </a:r>
            <a:endParaRPr sz="20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 dirty="0"/>
              <a:t>Вода</a:t>
            </a:r>
            <a:r>
              <a:rPr lang="en-GB" sz="2000" dirty="0"/>
              <a:t>, </a:t>
            </a:r>
            <a:r>
              <a:rPr lang="ru-RU" sz="2000" dirty="0"/>
              <a:t>другие</a:t>
            </a:r>
            <a:endParaRPr sz="20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000" dirty="0"/>
              <a:t>Загрязнения </a:t>
            </a:r>
            <a:r>
              <a:rPr lang="en-GB" sz="2000" dirty="0"/>
              <a:t> </a:t>
            </a:r>
            <a:endParaRPr sz="20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 dirty="0"/>
              <a:t>Шум</a:t>
            </a:r>
            <a:r>
              <a:rPr lang="en-GB" sz="2000" dirty="0"/>
              <a:t>, </a:t>
            </a:r>
            <a:r>
              <a:rPr lang="ru-RU" sz="2000" dirty="0"/>
              <a:t>свет</a:t>
            </a:r>
            <a:endParaRPr sz="20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000" dirty="0"/>
              <a:t>Изменения климата</a:t>
            </a:r>
            <a:endParaRPr sz="20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 dirty="0"/>
              <a:t>Парниковые </a:t>
            </a:r>
            <a:r>
              <a:rPr lang="ru-RU" sz="2000" dirty="0" err="1"/>
              <a:t>газы</a:t>
            </a:r>
            <a:endParaRPr sz="20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000" dirty="0"/>
              <a:t>Инвазивные виды</a:t>
            </a:r>
            <a:endParaRPr sz="20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 dirty="0"/>
              <a:t>Внедрение</a:t>
            </a:r>
            <a:endParaRPr sz="2000" dirty="0"/>
          </a:p>
        </p:txBody>
      </p:sp>
      <p:sp>
        <p:nvSpPr>
          <p:cNvPr id="18" name="Google Shape;223;p15">
            <a:extLst>
              <a:ext uri="{FF2B5EF4-FFF2-40B4-BE49-F238E27FC236}">
                <a16:creationId xmlns:a16="http://schemas.microsoft.com/office/drawing/2014/main" id="{054E5383-1D15-4392-9974-92CE9D977A1A}"/>
              </a:ext>
            </a:extLst>
          </p:cNvPr>
          <p:cNvSpPr/>
          <p:nvPr/>
        </p:nvSpPr>
        <p:spPr>
          <a:xfrm>
            <a:off x="6136467" y="1692276"/>
            <a:ext cx="2425122" cy="9295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Площадь среды обитания расчищена(Га)?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Оценка воздействия</a:t>
            </a:r>
            <a:endParaRPr dirty="0"/>
          </a:p>
        </p:txBody>
      </p:sp>
      <p:sp>
        <p:nvSpPr>
          <p:cNvPr id="244" name="Google Shape;244;p17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7"/>
          <p:cNvSpPr/>
          <p:nvPr/>
        </p:nvSpPr>
        <p:spPr>
          <a:xfrm>
            <a:off x="5691187" y="1954763"/>
            <a:ext cx="3452812" cy="795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Расчищенная площадь среды обитания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sp>
        <p:nvSpPr>
          <p:cNvPr id="248" name="Google Shape;248;p17"/>
          <p:cNvSpPr/>
          <p:nvPr/>
        </p:nvSpPr>
        <p:spPr>
          <a:xfrm>
            <a:off x="5674561" y="2803824"/>
            <a:ext cx="3452812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Произведено общих отходов(тонн)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49" name="Google Shape;249;p17"/>
          <p:cNvSpPr/>
          <p:nvPr/>
        </p:nvSpPr>
        <p:spPr>
          <a:xfrm>
            <a:off x="5691187" y="3581894"/>
            <a:ext cx="3436186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воды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-GB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cxnSp>
        <p:nvCxnSpPr>
          <p:cNvPr id="250" name="Google Shape;250;p17"/>
          <p:cNvCxnSpPr>
            <a:cxnSpLocks/>
          </p:cNvCxnSpPr>
          <p:nvPr/>
        </p:nvCxnSpPr>
        <p:spPr>
          <a:xfrm>
            <a:off x="4971012" y="2312450"/>
            <a:ext cx="70354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1" name="Google Shape;251;p17"/>
          <p:cNvCxnSpPr/>
          <p:nvPr/>
        </p:nvCxnSpPr>
        <p:spPr>
          <a:xfrm>
            <a:off x="3006725" y="3070093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2" name="Google Shape;252;p17"/>
          <p:cNvCxnSpPr>
            <a:cxnSpLocks/>
          </p:cNvCxnSpPr>
          <p:nvPr/>
        </p:nvCxnSpPr>
        <p:spPr>
          <a:xfrm>
            <a:off x="4362254" y="3911456"/>
            <a:ext cx="121751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" name="Google Shape;210;p14">
            <a:extLst>
              <a:ext uri="{FF2B5EF4-FFF2-40B4-BE49-F238E27FC236}">
                <a16:creationId xmlns:a16="http://schemas.microsoft.com/office/drawing/2014/main" id="{E22F3030-4968-403E-A947-9860E6944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0864" y="1687109"/>
            <a:ext cx="4200148" cy="463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Изменение почвы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Уменьшение естественной среды обитания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Загрязнение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Отходы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Использование ресурсов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Вода</a:t>
            </a:r>
            <a:r>
              <a:rPr lang="en-GB" sz="2200" dirty="0"/>
              <a:t>, </a:t>
            </a:r>
            <a:r>
              <a:rPr lang="ru-RU" sz="2200" dirty="0"/>
              <a:t>другие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Загрязнения </a:t>
            </a:r>
            <a:r>
              <a:rPr lang="en-GB" sz="2200" dirty="0"/>
              <a:t> 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Шум</a:t>
            </a:r>
            <a:r>
              <a:rPr lang="en-GB" sz="2200" dirty="0"/>
              <a:t>, </a:t>
            </a:r>
            <a:r>
              <a:rPr lang="ru-RU" sz="2200" dirty="0"/>
              <a:t>свет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Изменения климата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Парниковые </a:t>
            </a:r>
            <a:r>
              <a:rPr lang="ru-RU" sz="2200" dirty="0" err="1"/>
              <a:t>газы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Инвазивные виды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Внедрение</a:t>
            </a:r>
            <a:endParaRPr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CC1AB21-6861-47A0-B939-056804C3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895474" cy="1143000"/>
          </a:xfrm>
        </p:spPr>
        <p:txBody>
          <a:bodyPr/>
          <a:lstStyle/>
          <a:p>
            <a:r>
              <a:rPr lang="ru-RU" dirty="0"/>
              <a:t>Оценка воздействия</a:t>
            </a:r>
          </a:p>
        </p:txBody>
      </p:sp>
      <p:sp>
        <p:nvSpPr>
          <p:cNvPr id="28" name="Google Shape;244;p17">
            <a:extLst>
              <a:ext uri="{FF2B5EF4-FFF2-40B4-BE49-F238E27FC236}">
                <a16:creationId xmlns:a16="http://schemas.microsoft.com/office/drawing/2014/main" id="{A958C2D6-89F1-4215-8C15-DFBBA8F4DC81}"/>
              </a:ext>
            </a:extLst>
          </p:cNvPr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45;p17">
            <a:extLst>
              <a:ext uri="{FF2B5EF4-FFF2-40B4-BE49-F238E27FC236}">
                <a16:creationId xmlns:a16="http://schemas.microsoft.com/office/drawing/2014/main" id="{736EF607-B579-49E2-A3D1-AF9C6E4382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46;p17" descr="University of Oxford Logo PNG Vector (EPS) Free Download">
            <a:extLst>
              <a:ext uri="{FF2B5EF4-FFF2-40B4-BE49-F238E27FC236}">
                <a16:creationId xmlns:a16="http://schemas.microsoft.com/office/drawing/2014/main" id="{E4E71BF9-B06F-42ED-9483-308C63FACC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47;p17">
            <a:extLst>
              <a:ext uri="{FF2B5EF4-FFF2-40B4-BE49-F238E27FC236}">
                <a16:creationId xmlns:a16="http://schemas.microsoft.com/office/drawing/2014/main" id="{6513B430-F2DF-4540-9893-5AB7E3FC406C}"/>
              </a:ext>
            </a:extLst>
          </p:cNvPr>
          <p:cNvSpPr/>
          <p:nvPr/>
        </p:nvSpPr>
        <p:spPr>
          <a:xfrm>
            <a:off x="5691187" y="1954763"/>
            <a:ext cx="3452812" cy="795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Расчищенная площадь среды обитания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sp>
        <p:nvSpPr>
          <p:cNvPr id="32" name="Google Shape;248;p17">
            <a:extLst>
              <a:ext uri="{FF2B5EF4-FFF2-40B4-BE49-F238E27FC236}">
                <a16:creationId xmlns:a16="http://schemas.microsoft.com/office/drawing/2014/main" id="{1864A202-4A4B-4258-9BC7-4FBCE588DBCC}"/>
              </a:ext>
            </a:extLst>
          </p:cNvPr>
          <p:cNvSpPr/>
          <p:nvPr/>
        </p:nvSpPr>
        <p:spPr>
          <a:xfrm>
            <a:off x="5674561" y="2803824"/>
            <a:ext cx="3452812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Произведено общих отходов(тонн)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33" name="Google Shape;249;p17">
            <a:extLst>
              <a:ext uri="{FF2B5EF4-FFF2-40B4-BE49-F238E27FC236}">
                <a16:creationId xmlns:a16="http://schemas.microsoft.com/office/drawing/2014/main" id="{ADD0BFE5-EC80-4B41-9A68-87ED551D37AC}"/>
              </a:ext>
            </a:extLst>
          </p:cNvPr>
          <p:cNvSpPr/>
          <p:nvPr/>
        </p:nvSpPr>
        <p:spPr>
          <a:xfrm>
            <a:off x="5579770" y="4531199"/>
            <a:ext cx="3436186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Близость к уязвимым местам обитания(м)</a:t>
            </a:r>
            <a:endParaRPr sz="1600" dirty="0"/>
          </a:p>
        </p:txBody>
      </p:sp>
      <p:cxnSp>
        <p:nvCxnSpPr>
          <p:cNvPr id="34" name="Google Shape;250;p17">
            <a:extLst>
              <a:ext uri="{FF2B5EF4-FFF2-40B4-BE49-F238E27FC236}">
                <a16:creationId xmlns:a16="http://schemas.microsoft.com/office/drawing/2014/main" id="{8A384DE3-FFEA-4C3B-8BB7-B58525230AC9}"/>
              </a:ext>
            </a:extLst>
          </p:cNvPr>
          <p:cNvCxnSpPr>
            <a:cxnSpLocks/>
          </p:cNvCxnSpPr>
          <p:nvPr/>
        </p:nvCxnSpPr>
        <p:spPr>
          <a:xfrm>
            <a:off x="4971012" y="2312450"/>
            <a:ext cx="70354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5" name="Google Shape;251;p17">
            <a:extLst>
              <a:ext uri="{FF2B5EF4-FFF2-40B4-BE49-F238E27FC236}">
                <a16:creationId xmlns:a16="http://schemas.microsoft.com/office/drawing/2014/main" id="{B3208A8A-697D-47CB-AA79-76BF4DDCAE2B}"/>
              </a:ext>
            </a:extLst>
          </p:cNvPr>
          <p:cNvCxnSpPr/>
          <p:nvPr/>
        </p:nvCxnSpPr>
        <p:spPr>
          <a:xfrm>
            <a:off x="3006725" y="3070093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6" name="Google Shape;252;p17">
            <a:extLst>
              <a:ext uri="{FF2B5EF4-FFF2-40B4-BE49-F238E27FC236}">
                <a16:creationId xmlns:a16="http://schemas.microsoft.com/office/drawing/2014/main" id="{6494FC10-48C5-41F5-B2AC-E839C04763E4}"/>
              </a:ext>
            </a:extLst>
          </p:cNvPr>
          <p:cNvCxnSpPr>
            <a:cxnSpLocks/>
          </p:cNvCxnSpPr>
          <p:nvPr/>
        </p:nvCxnSpPr>
        <p:spPr>
          <a:xfrm>
            <a:off x="4362254" y="3911456"/>
            <a:ext cx="121751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7" name="Google Shape;210;p14">
            <a:extLst>
              <a:ext uri="{FF2B5EF4-FFF2-40B4-BE49-F238E27FC236}">
                <a16:creationId xmlns:a16="http://schemas.microsoft.com/office/drawing/2014/main" id="{F57B53B4-361C-47AC-BD00-9E626EA03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0864" y="1687109"/>
            <a:ext cx="4200148" cy="463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Изменение земель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Уменьшение естественной среды обитания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Загрязнение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Отходы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Использование ресурсов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Вода</a:t>
            </a:r>
            <a:r>
              <a:rPr lang="en-GB" sz="2200" dirty="0"/>
              <a:t>, </a:t>
            </a:r>
            <a:r>
              <a:rPr lang="ru-RU" sz="2200" dirty="0"/>
              <a:t>другие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Загрязнения </a:t>
            </a:r>
            <a:r>
              <a:rPr lang="en-GB" sz="2200" dirty="0"/>
              <a:t> 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Шум</a:t>
            </a:r>
            <a:r>
              <a:rPr lang="en-GB" sz="2200" dirty="0"/>
              <a:t>, </a:t>
            </a:r>
            <a:r>
              <a:rPr lang="ru-RU" sz="2200" dirty="0"/>
              <a:t>свет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Изменения климата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Парниковые </a:t>
            </a:r>
            <a:r>
              <a:rPr lang="ru-RU" sz="2200" dirty="0" err="1"/>
              <a:t>газы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Инвазивные виды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Внедрение</a:t>
            </a:r>
            <a:endParaRPr sz="2200" dirty="0"/>
          </a:p>
        </p:txBody>
      </p:sp>
      <p:cxnSp>
        <p:nvCxnSpPr>
          <p:cNvPr id="38" name="Google Shape;251;p17">
            <a:extLst>
              <a:ext uri="{FF2B5EF4-FFF2-40B4-BE49-F238E27FC236}">
                <a16:creationId xmlns:a16="http://schemas.microsoft.com/office/drawing/2014/main" id="{B59F79BB-C411-485B-A196-45BBEE5BCD58}"/>
              </a:ext>
            </a:extLst>
          </p:cNvPr>
          <p:cNvCxnSpPr/>
          <p:nvPr/>
        </p:nvCxnSpPr>
        <p:spPr>
          <a:xfrm>
            <a:off x="2904920" y="4698367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9" name="Google Shape;249;p17">
            <a:extLst>
              <a:ext uri="{FF2B5EF4-FFF2-40B4-BE49-F238E27FC236}">
                <a16:creationId xmlns:a16="http://schemas.microsoft.com/office/drawing/2014/main" id="{0F0CCE45-445F-4459-98D0-8CB7CE529E51}"/>
              </a:ext>
            </a:extLst>
          </p:cNvPr>
          <p:cNvSpPr/>
          <p:nvPr/>
        </p:nvSpPr>
        <p:spPr>
          <a:xfrm>
            <a:off x="5579770" y="3686703"/>
            <a:ext cx="3436186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воды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-GB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sp>
        <p:nvSpPr>
          <p:cNvPr id="43" name="Google Shape;244;p17">
            <a:extLst>
              <a:ext uri="{FF2B5EF4-FFF2-40B4-BE49-F238E27FC236}">
                <a16:creationId xmlns:a16="http://schemas.microsoft.com/office/drawing/2014/main" id="{2D970AAA-2F3D-440C-9D12-9019DAF077E6}"/>
              </a:ext>
            </a:extLst>
          </p:cNvPr>
          <p:cNvSpPr/>
          <p:nvPr/>
        </p:nvSpPr>
        <p:spPr>
          <a:xfrm>
            <a:off x="628650" y="1484063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6">
            <a:extLst>
              <a:ext uri="{FF2B5EF4-FFF2-40B4-BE49-F238E27FC236}">
                <a16:creationId xmlns:a16="http://schemas.microsoft.com/office/drawing/2014/main" id="{A19DA7CB-510F-4EAB-A034-6D050B20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41495" cy="1143000"/>
          </a:xfrm>
        </p:spPr>
        <p:txBody>
          <a:bodyPr/>
          <a:lstStyle/>
          <a:p>
            <a:r>
              <a:rPr lang="ru-RU" dirty="0"/>
              <a:t>Оценка воздействия</a:t>
            </a:r>
          </a:p>
        </p:txBody>
      </p:sp>
      <p:pic>
        <p:nvPicPr>
          <p:cNvPr id="62" name="Google Shape;245;p17">
            <a:extLst>
              <a:ext uri="{FF2B5EF4-FFF2-40B4-BE49-F238E27FC236}">
                <a16:creationId xmlns:a16="http://schemas.microsoft.com/office/drawing/2014/main" id="{A5B51FAF-08BE-4730-8AB3-7AC08B007A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245046" y="127559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46;p17" descr="University of Oxford Logo PNG Vector (EPS) Free Download">
            <a:extLst>
              <a:ext uri="{FF2B5EF4-FFF2-40B4-BE49-F238E27FC236}">
                <a16:creationId xmlns:a16="http://schemas.microsoft.com/office/drawing/2014/main" id="{7A888B26-6965-400E-BA12-866FB6818D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2452" y="127559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244;p17">
            <a:extLst>
              <a:ext uri="{FF2B5EF4-FFF2-40B4-BE49-F238E27FC236}">
                <a16:creationId xmlns:a16="http://schemas.microsoft.com/office/drawing/2014/main" id="{F97C0A2D-E9E8-41EE-921F-01B1956AB309}"/>
              </a:ext>
            </a:extLst>
          </p:cNvPr>
          <p:cNvSpPr/>
          <p:nvPr/>
        </p:nvSpPr>
        <p:spPr>
          <a:xfrm flipV="1">
            <a:off x="781050" y="1579881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47;p17">
            <a:extLst>
              <a:ext uri="{FF2B5EF4-FFF2-40B4-BE49-F238E27FC236}">
                <a16:creationId xmlns:a16="http://schemas.microsoft.com/office/drawing/2014/main" id="{514CA174-D1DD-4F9D-BBF6-6306E3FB5270}"/>
              </a:ext>
            </a:extLst>
          </p:cNvPr>
          <p:cNvSpPr/>
          <p:nvPr/>
        </p:nvSpPr>
        <p:spPr>
          <a:xfrm>
            <a:off x="5843586" y="2107163"/>
            <a:ext cx="3285003" cy="795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Расчищенная площадь среды обитания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sp>
        <p:nvSpPr>
          <p:cNvPr id="70" name="Google Shape;248;p17">
            <a:extLst>
              <a:ext uri="{FF2B5EF4-FFF2-40B4-BE49-F238E27FC236}">
                <a16:creationId xmlns:a16="http://schemas.microsoft.com/office/drawing/2014/main" id="{E6EBDB47-AD58-4BAF-B4CC-B44ABD33A42B}"/>
              </a:ext>
            </a:extLst>
          </p:cNvPr>
          <p:cNvSpPr/>
          <p:nvPr/>
        </p:nvSpPr>
        <p:spPr>
          <a:xfrm>
            <a:off x="5826961" y="2956224"/>
            <a:ext cx="3317039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Произведено общих отходов(тонн)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71" name="Google Shape;249;p17">
            <a:extLst>
              <a:ext uri="{FF2B5EF4-FFF2-40B4-BE49-F238E27FC236}">
                <a16:creationId xmlns:a16="http://schemas.microsoft.com/office/drawing/2014/main" id="{6A29E309-D8DF-4203-A5EE-762514F66735}"/>
              </a:ext>
            </a:extLst>
          </p:cNvPr>
          <p:cNvSpPr/>
          <p:nvPr/>
        </p:nvSpPr>
        <p:spPr>
          <a:xfrm>
            <a:off x="5732170" y="4683599"/>
            <a:ext cx="3396420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Близость к уязвимым местам обитания(м)</a:t>
            </a:r>
            <a:endParaRPr sz="1600" dirty="0"/>
          </a:p>
        </p:txBody>
      </p:sp>
      <p:cxnSp>
        <p:nvCxnSpPr>
          <p:cNvPr id="72" name="Google Shape;250;p17">
            <a:extLst>
              <a:ext uri="{FF2B5EF4-FFF2-40B4-BE49-F238E27FC236}">
                <a16:creationId xmlns:a16="http://schemas.microsoft.com/office/drawing/2014/main" id="{5E1616A8-BD75-4C26-B398-BA0395A047EA}"/>
              </a:ext>
            </a:extLst>
          </p:cNvPr>
          <p:cNvCxnSpPr>
            <a:cxnSpLocks/>
          </p:cNvCxnSpPr>
          <p:nvPr/>
        </p:nvCxnSpPr>
        <p:spPr>
          <a:xfrm>
            <a:off x="5123412" y="2464850"/>
            <a:ext cx="70354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3" name="Google Shape;251;p17">
            <a:extLst>
              <a:ext uri="{FF2B5EF4-FFF2-40B4-BE49-F238E27FC236}">
                <a16:creationId xmlns:a16="http://schemas.microsoft.com/office/drawing/2014/main" id="{6A7AA784-5E64-48B1-A202-C2A0832E10C3}"/>
              </a:ext>
            </a:extLst>
          </p:cNvPr>
          <p:cNvCxnSpPr/>
          <p:nvPr/>
        </p:nvCxnSpPr>
        <p:spPr>
          <a:xfrm>
            <a:off x="3159125" y="3222493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4" name="Google Shape;252;p17">
            <a:extLst>
              <a:ext uri="{FF2B5EF4-FFF2-40B4-BE49-F238E27FC236}">
                <a16:creationId xmlns:a16="http://schemas.microsoft.com/office/drawing/2014/main" id="{17470961-139D-407D-814F-AC8B9EC00CD0}"/>
              </a:ext>
            </a:extLst>
          </p:cNvPr>
          <p:cNvCxnSpPr>
            <a:cxnSpLocks/>
          </p:cNvCxnSpPr>
          <p:nvPr/>
        </p:nvCxnSpPr>
        <p:spPr>
          <a:xfrm>
            <a:off x="4514654" y="4063856"/>
            <a:ext cx="121751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5" name="Google Shape;210;p14">
            <a:extLst>
              <a:ext uri="{FF2B5EF4-FFF2-40B4-BE49-F238E27FC236}">
                <a16:creationId xmlns:a16="http://schemas.microsoft.com/office/drawing/2014/main" id="{788761BB-74EE-4017-81BF-FCDF6FA2E3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264" y="1625602"/>
            <a:ext cx="4613936" cy="48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Изменение земель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Уменьшение естественной среды обитания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Загрязнение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Отходы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Использование ресурсов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Вода</a:t>
            </a:r>
            <a:r>
              <a:rPr lang="en-GB" sz="2200" dirty="0"/>
              <a:t>, </a:t>
            </a:r>
            <a:r>
              <a:rPr lang="ru-RU" sz="2200" dirty="0"/>
              <a:t>другие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Загрязнения </a:t>
            </a:r>
            <a:r>
              <a:rPr lang="en-GB" sz="2200" dirty="0"/>
              <a:t> 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Шум</a:t>
            </a:r>
            <a:r>
              <a:rPr lang="en-GB" sz="2200" dirty="0"/>
              <a:t>, </a:t>
            </a:r>
            <a:r>
              <a:rPr lang="ru-RU" sz="2200" dirty="0"/>
              <a:t>свет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Изменения климата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Парниковые </a:t>
            </a:r>
            <a:r>
              <a:rPr lang="ru-RU" sz="2200" dirty="0" err="1"/>
              <a:t>газы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Инвазивные виды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Внедрение</a:t>
            </a:r>
            <a:endParaRPr sz="2200" dirty="0"/>
          </a:p>
        </p:txBody>
      </p:sp>
      <p:cxnSp>
        <p:nvCxnSpPr>
          <p:cNvPr id="76" name="Google Shape;251;p17">
            <a:extLst>
              <a:ext uri="{FF2B5EF4-FFF2-40B4-BE49-F238E27FC236}">
                <a16:creationId xmlns:a16="http://schemas.microsoft.com/office/drawing/2014/main" id="{DEFA4180-6594-4BCC-96F2-2BD9C29F85BA}"/>
              </a:ext>
            </a:extLst>
          </p:cNvPr>
          <p:cNvCxnSpPr/>
          <p:nvPr/>
        </p:nvCxnSpPr>
        <p:spPr>
          <a:xfrm>
            <a:off x="3057320" y="4850767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7" name="Google Shape;249;p17">
            <a:extLst>
              <a:ext uri="{FF2B5EF4-FFF2-40B4-BE49-F238E27FC236}">
                <a16:creationId xmlns:a16="http://schemas.microsoft.com/office/drawing/2014/main" id="{E3576BF5-D719-4E9C-BD8D-6FC3C7C96662}"/>
              </a:ext>
            </a:extLst>
          </p:cNvPr>
          <p:cNvSpPr/>
          <p:nvPr/>
        </p:nvSpPr>
        <p:spPr>
          <a:xfrm>
            <a:off x="5732170" y="3839103"/>
            <a:ext cx="3396420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воды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-GB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cxnSp>
        <p:nvCxnSpPr>
          <p:cNvPr id="79" name="Google Shape;251;p17">
            <a:extLst>
              <a:ext uri="{FF2B5EF4-FFF2-40B4-BE49-F238E27FC236}">
                <a16:creationId xmlns:a16="http://schemas.microsoft.com/office/drawing/2014/main" id="{8994758B-6634-4E20-B45F-8E05C26C7010}"/>
              </a:ext>
            </a:extLst>
          </p:cNvPr>
          <p:cNvCxnSpPr>
            <a:cxnSpLocks/>
          </p:cNvCxnSpPr>
          <p:nvPr/>
        </p:nvCxnSpPr>
        <p:spPr>
          <a:xfrm>
            <a:off x="3851404" y="5869440"/>
            <a:ext cx="174729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1" name="Google Shape;249;p17">
            <a:extLst>
              <a:ext uri="{FF2B5EF4-FFF2-40B4-BE49-F238E27FC236}">
                <a16:creationId xmlns:a16="http://schemas.microsoft.com/office/drawing/2014/main" id="{13A472E1-4FE1-4D67-9CDA-898AE6B15E5D}"/>
              </a:ext>
            </a:extLst>
          </p:cNvPr>
          <p:cNvSpPr/>
          <p:nvPr/>
        </p:nvSpPr>
        <p:spPr>
          <a:xfrm>
            <a:off x="5679414" y="5500379"/>
            <a:ext cx="3396420" cy="841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Выброс парниковых газов(т</a:t>
            </a:r>
            <a:r>
              <a:rPr lang="en-US" sz="1600" dirty="0"/>
              <a:t>CO2)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Введение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28649" y="1825624"/>
            <a:ext cx="618935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 err="1"/>
              <a:t>Доктор</a:t>
            </a:r>
            <a:r>
              <a:rPr lang="en-GB" dirty="0"/>
              <a:t> </a:t>
            </a:r>
            <a:r>
              <a:rPr lang="en-GB" dirty="0" err="1"/>
              <a:t>Джозеф</a:t>
            </a:r>
            <a:r>
              <a:rPr lang="en-GB" dirty="0"/>
              <a:t> </a:t>
            </a:r>
            <a:r>
              <a:rPr lang="en-GB" dirty="0" err="1"/>
              <a:t>Булл</a:t>
            </a:r>
            <a:endParaRPr dirty="0"/>
          </a:p>
          <a:p>
            <a:pPr marL="342900" lvl="0">
              <a:spcBef>
                <a:spcPts val="592"/>
              </a:spcBef>
              <a:buSzPct val="100000"/>
            </a:pPr>
            <a:r>
              <a:rPr lang="ru-RU" dirty="0"/>
              <a:t>Доцент кафедры Биологии</a:t>
            </a:r>
            <a:r>
              <a:rPr lang="en-US" dirty="0"/>
              <a:t> </a:t>
            </a:r>
            <a:r>
              <a:rPr lang="ru-RU" dirty="0"/>
              <a:t>изменения климата, Оксфордский университет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dirty="0"/>
              <a:t>Работает в Приаралье с 2010 года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dirty="0"/>
              <a:t>В последнее время на </a:t>
            </a:r>
            <a:r>
              <a:rPr lang="ru-RU" dirty="0" err="1"/>
              <a:t>о.Возрождения</a:t>
            </a:r>
            <a:r>
              <a:rPr lang="ru-RU" dirty="0"/>
              <a:t> (Финансируется фондом Дарвиновской инициативы</a:t>
            </a:r>
            <a:r>
              <a:rPr lang="en-GB" dirty="0"/>
              <a:t>)</a:t>
            </a:r>
            <a:endParaRPr lang="ru-RU" dirty="0"/>
          </a:p>
          <a:p>
            <a:pPr marL="342900" lvl="0">
              <a:spcBef>
                <a:spcPts val="592"/>
              </a:spcBef>
              <a:buSzPct val="100000"/>
            </a:pPr>
            <a:r>
              <a:rPr lang="ru-RU" dirty="0"/>
              <a:t>Специализация:</a:t>
            </a:r>
          </a:p>
          <a:p>
            <a:pPr marL="0" lvl="0" indent="0">
              <a:spcBef>
                <a:spcPts val="592"/>
              </a:spcBef>
              <a:buSzPct val="100000"/>
              <a:buNone/>
            </a:pPr>
            <a:r>
              <a:rPr lang="ru-RU" dirty="0"/>
              <a:t>       - Сохранение биоразнообразия</a:t>
            </a:r>
          </a:p>
          <a:p>
            <a:pPr marL="0" lvl="0" indent="0">
              <a:spcBef>
                <a:spcPts val="592"/>
              </a:spcBef>
              <a:buSzPct val="100000"/>
              <a:buNone/>
            </a:pPr>
            <a:r>
              <a:rPr lang="ru-RU" dirty="0"/>
              <a:t>       - Индустриальное развитие</a:t>
            </a:r>
          </a:p>
          <a:p>
            <a:pPr marL="0" lvl="0" indent="0">
              <a:spcBef>
                <a:spcPts val="592"/>
              </a:spcBef>
              <a:buSzPct val="100000"/>
              <a:buNone/>
            </a:pPr>
            <a:r>
              <a:rPr lang="ru-RU" dirty="0"/>
              <a:t>       - Изменение окружающей среды</a:t>
            </a:r>
            <a:endParaRPr dirty="0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01" name="Google Shape;101;p2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 descr="A person smiling for the camera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578" y="1781479"/>
            <a:ext cx="2079650" cy="211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7578" y="3977191"/>
            <a:ext cx="2079650" cy="277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University of Oxford Logo PNG Vector (EPS) Free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0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1475" y="54006"/>
            <a:ext cx="1366269" cy="14371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20"/>
          <p:cNvCxnSpPr>
            <a:cxnSpLocks/>
          </p:cNvCxnSpPr>
          <p:nvPr/>
        </p:nvCxnSpPr>
        <p:spPr>
          <a:xfrm>
            <a:off x="4572000" y="2218518"/>
            <a:ext cx="581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05" name="Google Shape;305;p20"/>
          <p:cNvCxnSpPr/>
          <p:nvPr/>
        </p:nvCxnSpPr>
        <p:spPr>
          <a:xfrm>
            <a:off x="2478850" y="3014061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06" name="Google Shape;306;p20"/>
          <p:cNvCxnSpPr>
            <a:cxnSpLocks/>
          </p:cNvCxnSpPr>
          <p:nvPr/>
        </p:nvCxnSpPr>
        <p:spPr>
          <a:xfrm>
            <a:off x="3951511" y="3784082"/>
            <a:ext cx="120218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07" name="Google Shape;307;p20"/>
          <p:cNvCxnSpPr/>
          <p:nvPr/>
        </p:nvCxnSpPr>
        <p:spPr>
          <a:xfrm>
            <a:off x="2594495" y="4550602"/>
            <a:ext cx="2192712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08" name="Google Shape;308;p20"/>
          <p:cNvCxnSpPr/>
          <p:nvPr/>
        </p:nvCxnSpPr>
        <p:spPr>
          <a:xfrm>
            <a:off x="3353967" y="5290212"/>
            <a:ext cx="169394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09" name="Google Shape;309;p20"/>
          <p:cNvCxnSpPr/>
          <p:nvPr/>
        </p:nvCxnSpPr>
        <p:spPr>
          <a:xfrm>
            <a:off x="3117862" y="6291802"/>
            <a:ext cx="203583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1CD21A-5225-400F-872D-A696C421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863389" cy="1143000"/>
          </a:xfrm>
        </p:spPr>
        <p:txBody>
          <a:bodyPr/>
          <a:lstStyle/>
          <a:p>
            <a:r>
              <a:rPr lang="ru-RU" dirty="0"/>
              <a:t>Оценка воздействия</a:t>
            </a:r>
          </a:p>
        </p:txBody>
      </p:sp>
      <p:sp>
        <p:nvSpPr>
          <p:cNvPr id="26" name="Google Shape;210;p14">
            <a:extLst>
              <a:ext uri="{FF2B5EF4-FFF2-40B4-BE49-F238E27FC236}">
                <a16:creationId xmlns:a16="http://schemas.microsoft.com/office/drawing/2014/main" id="{AE1FCFD8-48EC-40B7-803D-D1CE513411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1585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Изменение земель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Уменьшение естественной среды обитания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Загрязнение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Отходы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Использование ресурсов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Вода</a:t>
            </a:r>
            <a:r>
              <a:rPr lang="en-GB" sz="2200" dirty="0"/>
              <a:t>, </a:t>
            </a:r>
            <a:r>
              <a:rPr lang="ru-RU" sz="2200" dirty="0"/>
              <a:t>другие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Загрязнения </a:t>
            </a:r>
            <a:r>
              <a:rPr lang="en-GB" sz="2200" dirty="0"/>
              <a:t> 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Шум</a:t>
            </a:r>
            <a:r>
              <a:rPr lang="en-GB" sz="2200" dirty="0"/>
              <a:t>, </a:t>
            </a:r>
            <a:r>
              <a:rPr lang="ru-RU" sz="2200" dirty="0"/>
              <a:t>свет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Изменения климата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Парниковые </a:t>
            </a:r>
            <a:r>
              <a:rPr lang="ru-RU" sz="2200" dirty="0" err="1"/>
              <a:t>газы</a:t>
            </a:r>
            <a:endParaRPr sz="22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 dirty="0"/>
              <a:t>Инвазивные виды</a:t>
            </a:r>
            <a:endParaRPr sz="2200"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 dirty="0"/>
              <a:t>Внедрение</a:t>
            </a:r>
            <a:endParaRPr sz="2200" dirty="0"/>
          </a:p>
        </p:txBody>
      </p:sp>
      <p:sp>
        <p:nvSpPr>
          <p:cNvPr id="27" name="Google Shape;247;p17">
            <a:extLst>
              <a:ext uri="{FF2B5EF4-FFF2-40B4-BE49-F238E27FC236}">
                <a16:creationId xmlns:a16="http://schemas.microsoft.com/office/drawing/2014/main" id="{26899FFB-CA8D-4A09-A956-14A228B4149E}"/>
              </a:ext>
            </a:extLst>
          </p:cNvPr>
          <p:cNvSpPr/>
          <p:nvPr/>
        </p:nvSpPr>
        <p:spPr>
          <a:xfrm>
            <a:off x="5222536" y="1893631"/>
            <a:ext cx="3285003" cy="795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Расчищенная площадь среды обитания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sp>
        <p:nvSpPr>
          <p:cNvPr id="28" name="Google Shape;248;p17">
            <a:extLst>
              <a:ext uri="{FF2B5EF4-FFF2-40B4-BE49-F238E27FC236}">
                <a16:creationId xmlns:a16="http://schemas.microsoft.com/office/drawing/2014/main" id="{E8FFC7A2-2B6F-4A7C-834B-416D825D4D8E}"/>
              </a:ext>
            </a:extLst>
          </p:cNvPr>
          <p:cNvSpPr/>
          <p:nvPr/>
        </p:nvSpPr>
        <p:spPr>
          <a:xfrm>
            <a:off x="5222536" y="2794776"/>
            <a:ext cx="3317039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Произведено общих отходов(тонн)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9" name="Google Shape;249;p17">
            <a:extLst>
              <a:ext uri="{FF2B5EF4-FFF2-40B4-BE49-F238E27FC236}">
                <a16:creationId xmlns:a16="http://schemas.microsoft.com/office/drawing/2014/main" id="{827E5955-252A-476C-91FB-E34E28D79C31}"/>
              </a:ext>
            </a:extLst>
          </p:cNvPr>
          <p:cNvSpPr/>
          <p:nvPr/>
        </p:nvSpPr>
        <p:spPr>
          <a:xfrm>
            <a:off x="5222536" y="4360339"/>
            <a:ext cx="3396420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Близость к уязвимым местам обитания(м)</a:t>
            </a:r>
            <a:endParaRPr sz="1600" dirty="0"/>
          </a:p>
        </p:txBody>
      </p:sp>
      <p:sp>
        <p:nvSpPr>
          <p:cNvPr id="30" name="Google Shape;249;p17">
            <a:extLst>
              <a:ext uri="{FF2B5EF4-FFF2-40B4-BE49-F238E27FC236}">
                <a16:creationId xmlns:a16="http://schemas.microsoft.com/office/drawing/2014/main" id="{BE5CB31B-95C2-46EF-A287-C303BFF7EC84}"/>
              </a:ext>
            </a:extLst>
          </p:cNvPr>
          <p:cNvSpPr/>
          <p:nvPr/>
        </p:nvSpPr>
        <p:spPr>
          <a:xfrm>
            <a:off x="5250297" y="3583848"/>
            <a:ext cx="3396420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воды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-GB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dirty="0"/>
          </a:p>
        </p:txBody>
      </p:sp>
      <p:sp>
        <p:nvSpPr>
          <p:cNvPr id="31" name="Google Shape;249;p17">
            <a:extLst>
              <a:ext uri="{FF2B5EF4-FFF2-40B4-BE49-F238E27FC236}">
                <a16:creationId xmlns:a16="http://schemas.microsoft.com/office/drawing/2014/main" id="{5E243FDA-5DAE-4621-98B9-49BE5FDECD60}"/>
              </a:ext>
            </a:extLst>
          </p:cNvPr>
          <p:cNvSpPr/>
          <p:nvPr/>
        </p:nvSpPr>
        <p:spPr>
          <a:xfrm>
            <a:off x="5222536" y="5049314"/>
            <a:ext cx="3396420" cy="841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Выброс парниковых газов(т</a:t>
            </a:r>
            <a:r>
              <a:rPr lang="en-US" sz="1600" dirty="0"/>
              <a:t>CO2)</a:t>
            </a:r>
            <a:endParaRPr sz="1600" dirty="0"/>
          </a:p>
        </p:txBody>
      </p:sp>
      <p:sp>
        <p:nvSpPr>
          <p:cNvPr id="33" name="Google Shape;249;p17">
            <a:extLst>
              <a:ext uri="{FF2B5EF4-FFF2-40B4-BE49-F238E27FC236}">
                <a16:creationId xmlns:a16="http://schemas.microsoft.com/office/drawing/2014/main" id="{C7A4A9F6-94F7-4782-95BD-496B4A78A4E9}"/>
              </a:ext>
            </a:extLst>
          </p:cNvPr>
          <p:cNvSpPr/>
          <p:nvPr/>
        </p:nvSpPr>
        <p:spPr>
          <a:xfrm>
            <a:off x="5250297" y="5962619"/>
            <a:ext cx="3328968" cy="841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Способы внедрения(эксперт)?</a:t>
            </a:r>
            <a:endParaRPr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Смягчение воздействия</a:t>
            </a:r>
            <a:endParaRPr dirty="0"/>
          </a:p>
        </p:txBody>
      </p:sp>
      <p:sp>
        <p:nvSpPr>
          <p:cNvPr id="315" name="Google Shape;315;p21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1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1"/>
          <p:cNvSpPr txBox="1"/>
          <p:nvPr/>
        </p:nvSpPr>
        <p:spPr>
          <a:xfrm>
            <a:off x="744158" y="6084916"/>
            <a:ext cx="2332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Arlidge et al. (2018) </a:t>
            </a: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BioScience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8D6707-CE53-48D4-A10D-F8E130E8A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08653"/>
            <a:ext cx="9144000" cy="46406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Смягчение воздействия</a:t>
            </a:r>
            <a:endParaRPr dirty="0"/>
          </a:p>
        </p:txBody>
      </p:sp>
      <p:sp>
        <p:nvSpPr>
          <p:cNvPr id="325" name="Google Shape;325;p22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2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2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2"/>
          <p:cNvSpPr txBox="1"/>
          <p:nvPr/>
        </p:nvSpPr>
        <p:spPr>
          <a:xfrm rot="-5400000">
            <a:off x="7767271" y="5575863"/>
            <a:ext cx="2332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Arlidge et al. (2018) </a:t>
            </a: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BioScience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3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6130"/>
          <a:stretch/>
        </p:blipFill>
        <p:spPr>
          <a:xfrm>
            <a:off x="91440" y="1711796"/>
            <a:ext cx="3170088" cy="163698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3"/>
          <p:cNvSpPr/>
          <p:nvPr/>
        </p:nvSpPr>
        <p:spPr>
          <a:xfrm>
            <a:off x="91440" y="1728421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Смягчения воздействия</a:t>
            </a:r>
            <a:endParaRPr dirty="0"/>
          </a:p>
        </p:txBody>
      </p:sp>
      <p:sp>
        <p:nvSpPr>
          <p:cNvPr id="336" name="Google Shape;336;p23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3"/>
          <p:cNvPicPr preferRelativeResize="0"/>
          <p:nvPr/>
        </p:nvPicPr>
        <p:blipFill rotWithShape="1">
          <a:blip r:embed="rId4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3" descr="University of Oxford Logo PNG Vector (EPS) Free Downlo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3"/>
          <p:cNvSpPr txBox="1"/>
          <p:nvPr/>
        </p:nvSpPr>
        <p:spPr>
          <a:xfrm rot="-5400000">
            <a:off x="7767271" y="5575863"/>
            <a:ext cx="2332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Arlidge et al. (2018) </a:t>
            </a: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BioScience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6547864" y="1675527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Предотвратить воздействия</a:t>
            </a:r>
            <a:endParaRPr dirty="0"/>
          </a:p>
        </p:txBody>
      </p:sp>
      <p:cxnSp>
        <p:nvCxnSpPr>
          <p:cNvPr id="341" name="Google Shape;341;p23"/>
          <p:cNvCxnSpPr/>
          <p:nvPr/>
        </p:nvCxnSpPr>
        <p:spPr>
          <a:xfrm>
            <a:off x="3607724" y="2104328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4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6130"/>
          <a:stretch/>
        </p:blipFill>
        <p:spPr>
          <a:xfrm>
            <a:off x="91440" y="1711796"/>
            <a:ext cx="3170088" cy="163698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4"/>
          <p:cNvSpPr/>
          <p:nvPr/>
        </p:nvSpPr>
        <p:spPr>
          <a:xfrm>
            <a:off x="91440" y="1728421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Смягчение воздействия</a:t>
            </a:r>
            <a:endParaRPr dirty="0"/>
          </a:p>
        </p:txBody>
      </p:sp>
      <p:sp>
        <p:nvSpPr>
          <p:cNvPr id="349" name="Google Shape;349;p24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4"/>
          <p:cNvPicPr preferRelativeResize="0"/>
          <p:nvPr/>
        </p:nvPicPr>
        <p:blipFill rotWithShape="1">
          <a:blip r:embed="rId4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4" descr="University of Oxford Logo PNG Vector (EPS) Free Downlo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4"/>
          <p:cNvSpPr txBox="1"/>
          <p:nvPr/>
        </p:nvSpPr>
        <p:spPr>
          <a:xfrm rot="-5400000">
            <a:off x="7767271" y="5575863"/>
            <a:ext cx="2332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Arlidge et al. (2018) </a:t>
            </a: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BioScience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6547864" y="1675527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Предотвратить воздействие</a:t>
            </a:r>
            <a:endParaRPr dirty="0"/>
          </a:p>
        </p:txBody>
      </p:sp>
      <p:sp>
        <p:nvSpPr>
          <p:cNvPr id="354" name="Google Shape;354;p24"/>
          <p:cNvSpPr/>
          <p:nvPr/>
        </p:nvSpPr>
        <p:spPr>
          <a:xfrm>
            <a:off x="6547863" y="2752848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Минимизировать воздействие</a:t>
            </a:r>
            <a:endParaRPr dirty="0"/>
          </a:p>
        </p:txBody>
      </p:sp>
      <p:pic>
        <p:nvPicPr>
          <p:cNvPr id="355" name="Google Shape;355;p24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202" b="50000"/>
          <a:stretch/>
        </p:blipFill>
        <p:spPr>
          <a:xfrm>
            <a:off x="1221677" y="2769473"/>
            <a:ext cx="3170088" cy="17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/>
          <p:nvPr/>
        </p:nvSpPr>
        <p:spPr>
          <a:xfrm>
            <a:off x="1221677" y="2791195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p24"/>
          <p:cNvCxnSpPr/>
          <p:nvPr/>
        </p:nvCxnSpPr>
        <p:spPr>
          <a:xfrm>
            <a:off x="3607724" y="2104328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58" name="Google Shape;358;p24"/>
          <p:cNvCxnSpPr/>
          <p:nvPr/>
        </p:nvCxnSpPr>
        <p:spPr>
          <a:xfrm>
            <a:off x="4572000" y="3121252"/>
            <a:ext cx="171057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5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6130"/>
          <a:stretch/>
        </p:blipFill>
        <p:spPr>
          <a:xfrm>
            <a:off x="91440" y="1711796"/>
            <a:ext cx="3170088" cy="16369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5"/>
          <p:cNvSpPr/>
          <p:nvPr/>
        </p:nvSpPr>
        <p:spPr>
          <a:xfrm>
            <a:off x="91440" y="1728421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Смягчение воздействия</a:t>
            </a:r>
            <a:endParaRPr dirty="0"/>
          </a:p>
        </p:txBody>
      </p:sp>
      <p:sp>
        <p:nvSpPr>
          <p:cNvPr id="366" name="Google Shape;366;p25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5"/>
          <p:cNvPicPr preferRelativeResize="0"/>
          <p:nvPr/>
        </p:nvPicPr>
        <p:blipFill rotWithShape="1">
          <a:blip r:embed="rId4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5" descr="University of Oxford Logo PNG Vector (EPS) Free Downlo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5"/>
          <p:cNvSpPr txBox="1"/>
          <p:nvPr/>
        </p:nvSpPr>
        <p:spPr>
          <a:xfrm rot="-5400000">
            <a:off x="7767271" y="5575863"/>
            <a:ext cx="2332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Arlidge et al. (2018) </a:t>
            </a: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BioScience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6547864" y="1675527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Предотвратить воздействие</a:t>
            </a:r>
            <a:endParaRPr dirty="0"/>
          </a:p>
        </p:txBody>
      </p:sp>
      <p:sp>
        <p:nvSpPr>
          <p:cNvPr id="371" name="Google Shape;371;p25"/>
          <p:cNvSpPr/>
          <p:nvPr/>
        </p:nvSpPr>
        <p:spPr>
          <a:xfrm>
            <a:off x="6547863" y="2752848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Минимизировать воздействие</a:t>
            </a:r>
            <a:endParaRPr dirty="0"/>
          </a:p>
        </p:txBody>
      </p:sp>
      <p:pic>
        <p:nvPicPr>
          <p:cNvPr id="372" name="Google Shape;372;p25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202" b="50000"/>
          <a:stretch/>
        </p:blipFill>
        <p:spPr>
          <a:xfrm>
            <a:off x="1221677" y="2769473"/>
            <a:ext cx="3170088" cy="17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5"/>
          <p:cNvSpPr/>
          <p:nvPr/>
        </p:nvSpPr>
        <p:spPr>
          <a:xfrm>
            <a:off x="1221677" y="2791195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5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101" b="24383"/>
          <a:stretch/>
        </p:blipFill>
        <p:spPr>
          <a:xfrm>
            <a:off x="3261528" y="3874121"/>
            <a:ext cx="3170088" cy="174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5"/>
          <p:cNvSpPr/>
          <p:nvPr/>
        </p:nvSpPr>
        <p:spPr>
          <a:xfrm>
            <a:off x="3261528" y="3915996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132793" y="4843670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Обратить воздействие</a:t>
            </a:r>
            <a:endParaRPr dirty="0"/>
          </a:p>
        </p:txBody>
      </p:sp>
      <p:cxnSp>
        <p:nvCxnSpPr>
          <p:cNvPr id="377" name="Google Shape;377;p25"/>
          <p:cNvCxnSpPr/>
          <p:nvPr/>
        </p:nvCxnSpPr>
        <p:spPr>
          <a:xfrm>
            <a:off x="3607724" y="2104328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78" name="Google Shape;378;p25"/>
          <p:cNvCxnSpPr/>
          <p:nvPr/>
        </p:nvCxnSpPr>
        <p:spPr>
          <a:xfrm>
            <a:off x="4572000" y="3121252"/>
            <a:ext cx="171057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79" name="Google Shape;379;p25"/>
          <p:cNvCxnSpPr/>
          <p:nvPr/>
        </p:nvCxnSpPr>
        <p:spPr>
          <a:xfrm rot="10800000">
            <a:off x="2660997" y="5149041"/>
            <a:ext cx="4479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6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6130"/>
          <a:stretch/>
        </p:blipFill>
        <p:spPr>
          <a:xfrm>
            <a:off x="91440" y="1711796"/>
            <a:ext cx="3170088" cy="1636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6"/>
          <p:cNvSpPr/>
          <p:nvPr/>
        </p:nvSpPr>
        <p:spPr>
          <a:xfrm>
            <a:off x="91440" y="1728421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Смягчение воздействия</a:t>
            </a:r>
            <a:endParaRPr dirty="0"/>
          </a:p>
        </p:txBody>
      </p:sp>
      <p:sp>
        <p:nvSpPr>
          <p:cNvPr id="387" name="Google Shape;387;p26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6"/>
          <p:cNvPicPr preferRelativeResize="0"/>
          <p:nvPr/>
        </p:nvPicPr>
        <p:blipFill rotWithShape="1">
          <a:blip r:embed="rId4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6" descr="University of Oxford Logo PNG Vector (EPS) Free Downlo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6"/>
          <p:cNvSpPr txBox="1"/>
          <p:nvPr/>
        </p:nvSpPr>
        <p:spPr>
          <a:xfrm rot="-5400000">
            <a:off x="7767271" y="5575863"/>
            <a:ext cx="2332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Arlidge et al. (2018) </a:t>
            </a: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BioScience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6"/>
          <p:cNvSpPr/>
          <p:nvPr/>
        </p:nvSpPr>
        <p:spPr>
          <a:xfrm>
            <a:off x="6547864" y="1675527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Предотвратить воздействие</a:t>
            </a:r>
            <a:endParaRPr dirty="0"/>
          </a:p>
        </p:txBody>
      </p:sp>
      <p:sp>
        <p:nvSpPr>
          <p:cNvPr id="392" name="Google Shape;392;p26"/>
          <p:cNvSpPr/>
          <p:nvPr/>
        </p:nvSpPr>
        <p:spPr>
          <a:xfrm>
            <a:off x="6547863" y="2752848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Минимизировать воздействие</a:t>
            </a:r>
            <a:endParaRPr dirty="0"/>
          </a:p>
        </p:txBody>
      </p:sp>
      <p:pic>
        <p:nvPicPr>
          <p:cNvPr id="393" name="Google Shape;393;p26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202" b="50000"/>
          <a:stretch/>
        </p:blipFill>
        <p:spPr>
          <a:xfrm>
            <a:off x="1221677" y="2769473"/>
            <a:ext cx="3170088" cy="17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6"/>
          <p:cNvSpPr/>
          <p:nvPr/>
        </p:nvSpPr>
        <p:spPr>
          <a:xfrm>
            <a:off x="1221677" y="2791195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26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101" b="24383"/>
          <a:stretch/>
        </p:blipFill>
        <p:spPr>
          <a:xfrm>
            <a:off x="3261528" y="3874121"/>
            <a:ext cx="3170088" cy="174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6"/>
          <p:cNvSpPr/>
          <p:nvPr/>
        </p:nvSpPr>
        <p:spPr>
          <a:xfrm>
            <a:off x="3261528" y="3915996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26" descr="A picture containing text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6073"/>
          <a:stretch/>
        </p:blipFill>
        <p:spPr>
          <a:xfrm>
            <a:off x="4807565" y="5003389"/>
            <a:ext cx="3170088" cy="164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6"/>
          <p:cNvSpPr/>
          <p:nvPr/>
        </p:nvSpPr>
        <p:spPr>
          <a:xfrm>
            <a:off x="4790940" y="5003389"/>
            <a:ext cx="3170088" cy="16369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6"/>
          <p:cNvSpPr/>
          <p:nvPr/>
        </p:nvSpPr>
        <p:spPr>
          <a:xfrm>
            <a:off x="132793" y="4843670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Обратить воздействие</a:t>
            </a:r>
            <a:endParaRPr dirty="0"/>
          </a:p>
        </p:txBody>
      </p:sp>
      <p:sp>
        <p:nvSpPr>
          <p:cNvPr id="400" name="Google Shape;400;p26"/>
          <p:cNvSpPr/>
          <p:nvPr/>
        </p:nvSpPr>
        <p:spPr>
          <a:xfrm>
            <a:off x="132793" y="5951397"/>
            <a:ext cx="2385754" cy="688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Компенсировать воздействие</a:t>
            </a:r>
            <a:endParaRPr dirty="0"/>
          </a:p>
        </p:txBody>
      </p:sp>
      <p:cxnSp>
        <p:nvCxnSpPr>
          <p:cNvPr id="401" name="Google Shape;401;p26"/>
          <p:cNvCxnSpPr/>
          <p:nvPr/>
        </p:nvCxnSpPr>
        <p:spPr>
          <a:xfrm>
            <a:off x="3607724" y="2104328"/>
            <a:ext cx="267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02" name="Google Shape;402;p26"/>
          <p:cNvCxnSpPr/>
          <p:nvPr/>
        </p:nvCxnSpPr>
        <p:spPr>
          <a:xfrm>
            <a:off x="4572000" y="3121252"/>
            <a:ext cx="171057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03" name="Google Shape;403;p26"/>
          <p:cNvCxnSpPr/>
          <p:nvPr/>
        </p:nvCxnSpPr>
        <p:spPr>
          <a:xfrm rot="10800000">
            <a:off x="2660997" y="5149041"/>
            <a:ext cx="4479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04" name="Google Shape;404;p26"/>
          <p:cNvCxnSpPr/>
          <p:nvPr/>
        </p:nvCxnSpPr>
        <p:spPr>
          <a:xfrm rot="10800000">
            <a:off x="2660998" y="6282343"/>
            <a:ext cx="1911002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7"/>
          <p:cNvSpPr txBox="1"/>
          <p:nvPr/>
        </p:nvSpPr>
        <p:spPr>
          <a:xfrm>
            <a:off x="6193194" y="6581001"/>
            <a:ext cx="27863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Milner-Gulland et al. (2021) </a:t>
            </a: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Earth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90C971-74EE-4A3A-AC37-742A3953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8"/>
            <a:ext cx="9144000" cy="66607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Нормы: ГКУТ</a:t>
            </a:r>
            <a:endParaRPr dirty="0"/>
          </a:p>
        </p:txBody>
      </p:sp>
      <p:sp>
        <p:nvSpPr>
          <p:cNvPr id="417" name="Google Shape;417;p28"/>
          <p:cNvSpPr txBox="1">
            <a:spLocks noGrp="1"/>
          </p:cNvSpPr>
          <p:nvPr>
            <p:ph type="body" idx="1"/>
          </p:nvPr>
        </p:nvSpPr>
        <p:spPr>
          <a:xfrm>
            <a:off x="628649" y="1728422"/>
            <a:ext cx="8058151" cy="512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592"/>
              </a:spcBef>
              <a:buSzPct val="100000"/>
              <a:buNone/>
            </a:pPr>
            <a:r>
              <a:rPr lang="ru-RU" sz="2600" dirty="0"/>
              <a:t>Глобальные критерии устойчивого туризма</a:t>
            </a:r>
            <a:r>
              <a:rPr lang="en-GB" sz="2600" dirty="0"/>
              <a:t>(2016; UNEP, UNWTO, </a:t>
            </a:r>
            <a:r>
              <a:rPr lang="ru-RU" sz="2600" dirty="0"/>
              <a:t>и другие</a:t>
            </a:r>
            <a:r>
              <a:rPr lang="en-GB" sz="2600" dirty="0"/>
              <a:t>) </a:t>
            </a:r>
            <a:endParaRPr sz="2600" dirty="0"/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A – Демонстрация эффективного устойчивого управления.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B – максимальное увеличение социальных и экономических выгод для местного сообщества и минимизация негативных последствий.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C – максимальное увеличение пользы для культурного наследия и минимизация негативного воздействия.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D – Максимальное увеличение пользы для окружающей среды и минимизация негативного воздействия</a:t>
            </a:r>
          </a:p>
        </p:txBody>
      </p:sp>
      <p:sp>
        <p:nvSpPr>
          <p:cNvPr id="418" name="Google Shape;418;p28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28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8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29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9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9"/>
          <p:cNvSpPr/>
          <p:nvPr/>
        </p:nvSpPr>
        <p:spPr>
          <a:xfrm>
            <a:off x="263348" y="4994441"/>
            <a:ext cx="8229600" cy="1016001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16;p28">
            <a:extLst>
              <a:ext uri="{FF2B5EF4-FFF2-40B4-BE49-F238E27FC236}">
                <a16:creationId xmlns:a16="http://schemas.microsoft.com/office/drawing/2014/main" id="{900880DF-FADE-4EF1-8323-4C4B6B38B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Нормы: ГКУТ</a:t>
            </a:r>
            <a:endParaRPr dirty="0"/>
          </a:p>
        </p:txBody>
      </p:sp>
      <p:sp>
        <p:nvSpPr>
          <p:cNvPr id="13" name="Google Shape;417;p28">
            <a:extLst>
              <a:ext uri="{FF2B5EF4-FFF2-40B4-BE49-F238E27FC236}">
                <a16:creationId xmlns:a16="http://schemas.microsoft.com/office/drawing/2014/main" id="{2E2A310C-64AB-4512-80D5-0BFFA806AA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1264" y="170767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spcBef>
                <a:spcPts val="592"/>
              </a:spcBef>
              <a:buSzPct val="100000"/>
              <a:buNone/>
            </a:pPr>
            <a:r>
              <a:rPr lang="ru-RU" sz="2600" dirty="0"/>
              <a:t>Глобальные критерии устойчивого туризма</a:t>
            </a:r>
            <a:r>
              <a:rPr lang="en-GB" sz="2600" dirty="0"/>
              <a:t>(2016; UNEP, UNWTO, </a:t>
            </a:r>
            <a:r>
              <a:rPr lang="ru-RU" sz="2600" dirty="0"/>
              <a:t>и другие</a:t>
            </a:r>
            <a:r>
              <a:rPr lang="en-GB" sz="2600" dirty="0"/>
              <a:t>) </a:t>
            </a:r>
            <a:endParaRPr sz="2600" dirty="0"/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A – Демонстрация эффективного устойчивого управления.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B – максимальное увеличение социальных и экономических выгод для местного сообщества и минимизация негативных последствий.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C – максимальное увеличение пользы для культурного наследия и минимизация негативного воздействия.</a:t>
            </a:r>
          </a:p>
          <a:p>
            <a:pPr marL="342900" lvl="0">
              <a:spcBef>
                <a:spcPts val="592"/>
              </a:spcBef>
              <a:buSzPct val="100000"/>
            </a:pPr>
            <a:r>
              <a:rPr lang="ru-RU" sz="2600" dirty="0"/>
              <a:t>Раздел D – Максимальное увеличение пользы для окружающей среды и минимизация негативного воздействия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Содержание</a:t>
            </a:r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628649" y="1825624"/>
            <a:ext cx="8058151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Воздействие туризма и отдыха на биоразнообразие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Смягчение воздействия на биоразнообразие и выдача разрешений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Практическая работа – на примере Каракалпакстана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Заключительная сессия:  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ru-RU" dirty="0"/>
              <a:t>        - отчет о проделанный работе   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ru-RU" dirty="0"/>
              <a:t>        - вопросы и ответы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12" name="Google Shape;112;p3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Нормы</a:t>
            </a:r>
            <a:r>
              <a:rPr lang="en-GB" dirty="0"/>
              <a:t>: </a:t>
            </a:r>
            <a:r>
              <a:rPr lang="ru-RU" dirty="0"/>
              <a:t>ГКУТ</a:t>
            </a:r>
            <a:endParaRPr dirty="0"/>
          </a:p>
        </p:txBody>
      </p:sp>
      <p:sp>
        <p:nvSpPr>
          <p:cNvPr id="436" name="Google Shape;436;p30"/>
          <p:cNvSpPr txBox="1">
            <a:spLocks noGrp="1"/>
          </p:cNvSpPr>
          <p:nvPr>
            <p:ph type="body" idx="1"/>
          </p:nvPr>
        </p:nvSpPr>
        <p:spPr>
          <a:xfrm>
            <a:off x="628649" y="1825624"/>
            <a:ext cx="8058151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3200"/>
              <a:buNone/>
            </a:pPr>
            <a:r>
              <a:rPr lang="ru-RU" dirty="0"/>
              <a:t>Сохранение биоразнообразия, экосистем и ландшафтов (D3)</a:t>
            </a:r>
            <a:endParaRPr lang="en-US" dirty="0"/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Сохранение биоразнообразия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Инвазивные виды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Посещение природных объектов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Взаимодействие с дикой природой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Забота о животных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Добыча и торговля дикими видами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437" name="Google Shape;437;p30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30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0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dirty="0"/>
              <a:t>ПРАКТИЧЕСКАЯ СЕССИЯ</a:t>
            </a:r>
            <a:br>
              <a:rPr lang="en-GB" dirty="0"/>
            </a:br>
            <a:endParaRPr dirty="0"/>
          </a:p>
        </p:txBody>
      </p:sp>
      <p:sp>
        <p:nvSpPr>
          <p:cNvPr id="445" name="Google Shape;445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</p:txBody>
      </p:sp>
      <p:pic>
        <p:nvPicPr>
          <p:cNvPr id="446" name="Google Shape;446;p31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1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Практическая сессия</a:t>
            </a:r>
            <a:endParaRPr dirty="0"/>
          </a:p>
        </p:txBody>
      </p:sp>
      <p:sp>
        <p:nvSpPr>
          <p:cNvPr id="454" name="Google Shape;454;p32"/>
          <p:cNvSpPr txBox="1">
            <a:spLocks noGrp="1"/>
          </p:cNvSpPr>
          <p:nvPr>
            <p:ph type="body" idx="1"/>
          </p:nvPr>
        </p:nvSpPr>
        <p:spPr>
          <a:xfrm>
            <a:off x="628649" y="1825624"/>
            <a:ext cx="8058151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Разделитесь на группы</a:t>
            </a:r>
            <a:endParaRPr dirty="0"/>
          </a:p>
          <a:p>
            <a:pPr marL="342900" lvl="0">
              <a:spcBef>
                <a:spcPts val="544"/>
              </a:spcBef>
              <a:buSzPct val="100000"/>
            </a:pPr>
            <a:r>
              <a:rPr lang="ru-RU" dirty="0"/>
              <a:t>Возьмите список примеров туристических проектов</a:t>
            </a:r>
            <a:r>
              <a:rPr lang="en-GB" dirty="0"/>
              <a:t>:</a:t>
            </a:r>
            <a:endParaRPr lang="ru-RU" dirty="0"/>
          </a:p>
          <a:p>
            <a:pPr marL="0" lvl="0" indent="0">
              <a:spcBef>
                <a:spcPts val="544"/>
              </a:spcBef>
              <a:buSzPct val="100000"/>
              <a:buNone/>
            </a:pPr>
            <a:r>
              <a:rPr lang="ru-RU" dirty="0"/>
              <a:t>    -Проживание в юрточном лагере (Аральское море)</a:t>
            </a:r>
          </a:p>
          <a:p>
            <a:pPr marL="0" lvl="0" indent="0">
              <a:spcBef>
                <a:spcPts val="544"/>
              </a:spcBef>
              <a:buSzPct val="100000"/>
              <a:buNone/>
            </a:pPr>
            <a:r>
              <a:rPr lang="ru-RU" dirty="0"/>
              <a:t>    -Проживание в гостевом доме (Муйнак)</a:t>
            </a:r>
          </a:p>
          <a:p>
            <a:pPr marL="0" lvl="0" indent="0">
              <a:spcBef>
                <a:spcPts val="544"/>
              </a:spcBef>
              <a:buSzPct val="100000"/>
              <a:buNone/>
            </a:pPr>
            <a:r>
              <a:rPr lang="ru-RU" dirty="0"/>
              <a:t>    -Экскурсия по ландшафтам Аральского моря</a:t>
            </a:r>
          </a:p>
          <a:p>
            <a:pPr marL="0" lvl="0" indent="0">
              <a:spcBef>
                <a:spcPts val="544"/>
              </a:spcBef>
              <a:buSzPct val="100000"/>
              <a:buNone/>
            </a:pPr>
            <a:r>
              <a:rPr lang="ru-RU" dirty="0"/>
              <a:t>    -Посещение заповедной зоны (Арал-кум)</a:t>
            </a:r>
          </a:p>
          <a:p>
            <a:pPr marL="0" lvl="0" indent="0">
              <a:spcBef>
                <a:spcPts val="544"/>
              </a:spcBef>
              <a:buSzPct val="100000"/>
              <a:buNone/>
            </a:pPr>
            <a:r>
              <a:rPr lang="ru-RU" dirty="0"/>
              <a:t>    -Наблюдения за ночным небом</a:t>
            </a:r>
          </a:p>
          <a:p>
            <a:pPr marL="0" lvl="0" indent="0">
              <a:spcBef>
                <a:spcPts val="544"/>
              </a:spcBef>
              <a:buSzPct val="100000"/>
              <a:buNone/>
            </a:pPr>
            <a:r>
              <a:rPr lang="ru-RU" dirty="0"/>
              <a:t>    -Узбекская национальная кухня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Выберете вид воздействия</a:t>
            </a:r>
            <a:r>
              <a:rPr lang="en-GB" dirty="0"/>
              <a:t> (</a:t>
            </a:r>
            <a:r>
              <a:rPr lang="ru-RU" dirty="0"/>
              <a:t>из 5 категорий</a:t>
            </a:r>
            <a:r>
              <a:rPr lang="en-GB" dirty="0"/>
              <a:t>)</a:t>
            </a:r>
            <a:endParaRPr lang="ru-RU" dirty="0"/>
          </a:p>
          <a:p>
            <a:pPr marL="342900" lvl="0">
              <a:spcBef>
                <a:spcPts val="544"/>
              </a:spcBef>
              <a:buSzPct val="100000"/>
            </a:pPr>
            <a:r>
              <a:rPr lang="ru-RU" dirty="0"/>
              <a:t>Предложите меры по смягчению воздействия</a:t>
            </a:r>
          </a:p>
          <a:p>
            <a:pPr marL="342900" lvl="0">
              <a:spcBef>
                <a:spcPts val="544"/>
              </a:spcBef>
              <a:buSzPct val="100000"/>
            </a:pPr>
            <a:r>
              <a:rPr lang="ru-RU" dirty="0"/>
              <a:t>Определитесь с нормами (КГУТ)</a:t>
            </a:r>
            <a:endParaRPr lang="en-GB"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Сделайте презентацию после перерыва</a:t>
            </a:r>
            <a:endParaRPr dirty="0"/>
          </a:p>
        </p:txBody>
      </p:sp>
      <p:sp>
        <p:nvSpPr>
          <p:cNvPr id="455" name="Google Shape;455;p32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32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2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dirty="0"/>
              <a:t>ЗАКЛЮЧИТЕЛЬНАЯ СЕССИЯ</a:t>
            </a:r>
            <a:br>
              <a:rPr lang="en-GB" dirty="0"/>
            </a:br>
            <a:endParaRPr dirty="0"/>
          </a:p>
        </p:txBody>
      </p:sp>
      <p:sp>
        <p:nvSpPr>
          <p:cNvPr id="463" name="Google Shape;463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</p:txBody>
      </p:sp>
      <p:pic>
        <p:nvPicPr>
          <p:cNvPr id="464" name="Google Shape;464;p33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3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86338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buSzPts val="4400"/>
            </a:pPr>
            <a:r>
              <a:rPr lang="ru-RU" dirty="0"/>
              <a:t>ЗАКЛЮЧИТЕЛЬНАЯ СЕССИЯ</a:t>
            </a:r>
            <a:endParaRPr dirty="0"/>
          </a:p>
        </p:txBody>
      </p:sp>
      <p:sp>
        <p:nvSpPr>
          <p:cNvPr id="472" name="Google Shape;472;p34"/>
          <p:cNvSpPr txBox="1">
            <a:spLocks noGrp="1"/>
          </p:cNvSpPr>
          <p:nvPr>
            <p:ph type="body" idx="1"/>
          </p:nvPr>
        </p:nvSpPr>
        <p:spPr>
          <a:xfrm>
            <a:off x="628649" y="3429000"/>
            <a:ext cx="8058151" cy="75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Каждая группа</a:t>
            </a:r>
            <a:r>
              <a:rPr lang="en-GB" dirty="0"/>
              <a:t> (</a:t>
            </a:r>
            <a:r>
              <a:rPr lang="ru-RU" dirty="0"/>
              <a:t> по 5 минут</a:t>
            </a:r>
            <a:r>
              <a:rPr lang="en-GB" dirty="0"/>
              <a:t>) </a:t>
            </a:r>
            <a:endParaRPr dirty="0"/>
          </a:p>
        </p:txBody>
      </p:sp>
      <p:sp>
        <p:nvSpPr>
          <p:cNvPr id="473" name="Google Shape;473;p34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34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4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Заключительная сессия</a:t>
            </a:r>
            <a:endParaRPr dirty="0"/>
          </a:p>
        </p:txBody>
      </p:sp>
      <p:sp>
        <p:nvSpPr>
          <p:cNvPr id="482" name="Google Shape;482;p35"/>
          <p:cNvSpPr txBox="1">
            <a:spLocks noGrp="1"/>
          </p:cNvSpPr>
          <p:nvPr>
            <p:ph type="body" idx="1"/>
          </p:nvPr>
        </p:nvSpPr>
        <p:spPr>
          <a:xfrm>
            <a:off x="628649" y="3429000"/>
            <a:ext cx="8058151" cy="75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Вопросы и ответы</a:t>
            </a:r>
            <a:endParaRPr dirty="0"/>
          </a:p>
        </p:txBody>
      </p:sp>
      <p:sp>
        <p:nvSpPr>
          <p:cNvPr id="483" name="Google Shape;483;p35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35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5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Наконец: экотуризм</a:t>
            </a:r>
            <a:endParaRPr dirty="0"/>
          </a:p>
        </p:txBody>
      </p:sp>
      <p:sp>
        <p:nvSpPr>
          <p:cNvPr id="491" name="Google Shape;491;p36"/>
          <p:cNvSpPr txBox="1">
            <a:spLocks noGrp="1"/>
          </p:cNvSpPr>
          <p:nvPr>
            <p:ph type="body" idx="1"/>
          </p:nvPr>
        </p:nvSpPr>
        <p:spPr>
          <a:xfrm>
            <a:off x="628649" y="1825624"/>
            <a:ext cx="8058151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Экотуризм</a:t>
            </a:r>
            <a:r>
              <a:rPr lang="en-GB" dirty="0"/>
              <a:t>= </a:t>
            </a:r>
            <a:endParaRPr dirty="0"/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Природные формы туризма, в которых основной мотивацией туристов является наблюдение и оценка природы.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Минимизировать негативное воздействие на природную и социально-культурную среду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ru-RU" dirty="0"/>
              <a:t>Поддерживает сохранение природных территорий, которые используются в качестве достопримечательностей экотуризма, создавая экономические выгоды для принимающих сообществ (ЮНВТО).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492" name="Google Shape;492;p36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36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6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ru-RU" dirty="0"/>
              <a:t>Наконец: экотуризм</a:t>
            </a:r>
            <a:endParaRPr dirty="0"/>
          </a:p>
        </p:txBody>
      </p:sp>
      <p:sp>
        <p:nvSpPr>
          <p:cNvPr id="501" name="Google Shape;501;p37"/>
          <p:cNvSpPr txBox="1">
            <a:spLocks noGrp="1"/>
          </p:cNvSpPr>
          <p:nvPr>
            <p:ph type="body" idx="1"/>
          </p:nvPr>
        </p:nvSpPr>
        <p:spPr>
          <a:xfrm>
            <a:off x="628649" y="1825624"/>
            <a:ext cx="8058151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>
              <a:spcBef>
                <a:spcPts val="544"/>
              </a:spcBef>
              <a:buSzPct val="100000"/>
            </a:pPr>
            <a:r>
              <a:rPr lang="ru-RU" dirty="0"/>
              <a:t>В Стратегии по сохранению биоразнообразия Республики Узбекистан на период 2019-2028 гг. особое внимание уделяется «развитию экологического туризма» в качестве ключевого направления.</a:t>
            </a:r>
          </a:p>
          <a:p>
            <a:pPr marL="342900" lvl="0">
              <a:spcBef>
                <a:spcPts val="544"/>
              </a:spcBef>
              <a:buSzPct val="100000"/>
            </a:pPr>
            <a:r>
              <a:rPr lang="ru-RU" dirty="0"/>
              <a:t>Это направление на сегодняшний день является перспективным с точки зрения рентабельности.</a:t>
            </a:r>
          </a:p>
          <a:p>
            <a:pPr marL="342900" lvl="0">
              <a:spcBef>
                <a:spcPts val="544"/>
              </a:spcBef>
              <a:buSzPct val="100000"/>
            </a:pPr>
            <a:r>
              <a:rPr lang="ru-RU" dirty="0"/>
              <a:t>В последние годы наблюдается высокий спрос у населения на рекреационные зоны природных парков, особенно в горах и предгорьях вблизи крупных городов.</a:t>
            </a:r>
          </a:p>
          <a:p>
            <a:pPr marL="342900" lvl="0" indent="-170180">
              <a:spcBef>
                <a:spcPts val="544"/>
              </a:spcBef>
              <a:buSzPct val="100000"/>
              <a:buNone/>
            </a:pPr>
            <a:r>
              <a:rPr lang="ru-RU" dirty="0"/>
              <a:t>Рекреационные нагрузки оказывают существенное влияние на структуру биоразнообразия.</a:t>
            </a:r>
            <a:endParaRPr dirty="0"/>
          </a:p>
        </p:txBody>
      </p:sp>
      <p:sp>
        <p:nvSpPr>
          <p:cNvPr id="502" name="Google Shape;502;p37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37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7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7"/>
          <p:cNvSpPr txBox="1"/>
          <p:nvPr/>
        </p:nvSpPr>
        <p:spPr>
          <a:xfrm>
            <a:off x="6533804" y="6398696"/>
            <a:ext cx="26101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Мирзакасымова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 txBox="1"/>
          <p:nvPr/>
        </p:nvSpPr>
        <p:spPr>
          <a:xfrm>
            <a:off x="5219836" y="2114759"/>
            <a:ext cx="3741482" cy="98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Спасибо!</a:t>
            </a:r>
            <a:endParaRPr dirty="0"/>
          </a:p>
        </p:txBody>
      </p:sp>
      <p:sp>
        <p:nvSpPr>
          <p:cNvPr id="511" name="Google Shape;511;p38"/>
          <p:cNvSpPr txBox="1"/>
          <p:nvPr/>
        </p:nvSpPr>
        <p:spPr>
          <a:xfrm>
            <a:off x="5212956" y="3191775"/>
            <a:ext cx="3931043" cy="48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 sz="2400" b="0" i="0" u="sng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joseph.bull@biology.ox.ac.uk</a:t>
            </a:r>
            <a:r>
              <a:rPr lang="en-GB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512" name="Google Shape;512;p38"/>
          <p:cNvSpPr txBox="1">
            <a:spLocks noGrp="1"/>
          </p:cNvSpPr>
          <p:nvPr>
            <p:ph type="sldNum" idx="12"/>
          </p:nvPr>
        </p:nvSpPr>
        <p:spPr>
          <a:xfrm>
            <a:off x="6546320" y="570358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513" name="Google Shape;513;p38" descr="Oz_offse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"/>
            <a:ext cx="5212957" cy="695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8"/>
          <p:cNvPicPr preferRelativeResize="0"/>
          <p:nvPr/>
        </p:nvPicPr>
        <p:blipFill rotWithShape="1">
          <a:blip r:embed="rId5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8" descr="University of Oxford Logo PNG Vector (EPS) Free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8"/>
          <p:cNvSpPr txBox="1"/>
          <p:nvPr/>
        </p:nvSpPr>
        <p:spPr>
          <a:xfrm>
            <a:off x="5219836" y="3785021"/>
            <a:ext cx="3931043" cy="48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 sz="2400" b="0" i="0" u="sng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www.darwininitiative.org.uk</a:t>
            </a:r>
            <a:r>
              <a:rPr lang="en-GB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  <p:sp>
        <p:nvSpPr>
          <p:cNvPr id="517" name="Google Shape;517;p38"/>
          <p:cNvSpPr txBox="1"/>
          <p:nvPr/>
        </p:nvSpPr>
        <p:spPr>
          <a:xfrm>
            <a:off x="5219836" y="4378267"/>
            <a:ext cx="3931043" cy="48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 sz="24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ResurrectionIslandProject</a:t>
            </a:r>
            <a:r>
              <a:rPr lang="en-GB" sz="24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/>
          </a:p>
        </p:txBody>
      </p:sp>
      <p:pic>
        <p:nvPicPr>
          <p:cNvPr id="518" name="Google Shape;518;p38"/>
          <p:cNvPicPr preferRelativeResize="0"/>
          <p:nvPr/>
        </p:nvPicPr>
        <p:blipFill rotWithShape="1">
          <a:blip r:embed="rId8">
            <a:alphaModFix/>
          </a:blip>
          <a:srcRect l="20749" t="5724" r="22241" b="6001"/>
          <a:stretch/>
        </p:blipFill>
        <p:spPr>
          <a:xfrm>
            <a:off x="8507300" y="4555048"/>
            <a:ext cx="573635" cy="55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17;p38">
            <a:extLst>
              <a:ext uri="{FF2B5EF4-FFF2-40B4-BE49-F238E27FC236}">
                <a16:creationId xmlns:a16="http://schemas.microsoft.com/office/drawing/2014/main" id="{36AE1740-988D-D048-8F4C-830ABB21F7D6}"/>
              </a:ext>
            </a:extLst>
          </p:cNvPr>
          <p:cNvSpPr txBox="1"/>
          <p:nvPr/>
        </p:nvSpPr>
        <p:spPr>
          <a:xfrm>
            <a:off x="5212956" y="5342007"/>
            <a:ext cx="3931043" cy="7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2400"/>
            </a:pPr>
            <a:r>
              <a:rPr lang="en-GB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https://drive.google.com/drive/u/0/folders/15DNfSdO7lOHFnk5eVGuqp0_t3WT7UTeH</a:t>
            </a:r>
            <a:r>
              <a:rPr lang="en-GB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Расписание</a:t>
            </a:r>
            <a:endParaRPr dirty="0"/>
          </a:p>
        </p:txBody>
      </p:sp>
      <p:sp>
        <p:nvSpPr>
          <p:cNvPr id="120" name="Google Shape;120;p4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5">
            <a:alphaModFix/>
          </a:blip>
          <a:srcRect b="7217"/>
          <a:stretch/>
        </p:blipFill>
        <p:spPr>
          <a:xfrm>
            <a:off x="420966" y="1969107"/>
            <a:ext cx="8661981" cy="458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lvl="0">
              <a:buSzPct val="100000"/>
            </a:pPr>
            <a:r>
              <a:rPr lang="ru-RU" dirty="0"/>
              <a:t>ВОЗДЕЙСТВИЕ ТУРИЗМА И РЕКРЕАЦИИ НА БИОРАЗНООБРАЗИЕ</a:t>
            </a:r>
            <a:br>
              <a:rPr lang="en-GB" dirty="0"/>
            </a:br>
            <a:endParaRPr dirty="0"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dirty="0"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197F9-CA15-4A04-B5A8-832F77FFD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269"/>
            <a:ext cx="9144000" cy="5206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08BB06-E4C4-4DBA-8437-AD07E89FD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4" y="336884"/>
            <a:ext cx="5955705" cy="65211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Туризм</a:t>
            </a:r>
            <a:endParaRPr dirty="0"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628649" y="1825624"/>
            <a:ext cx="8058151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u="sng" dirty="0"/>
              <a:t>Узбекистан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dirty="0"/>
              <a:t>Международные путешественники</a:t>
            </a:r>
            <a:r>
              <a:rPr lang="en-GB" dirty="0"/>
              <a:t>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GB" dirty="0"/>
              <a:t>975,000 (2010)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GB" dirty="0"/>
              <a:t>6,749,000 (2019)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dirty="0"/>
              <a:t>Выручка: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GB" dirty="0"/>
              <a:t>$121</a:t>
            </a:r>
            <a:r>
              <a:rPr lang="ru-RU" dirty="0"/>
              <a:t>м</a:t>
            </a:r>
            <a:r>
              <a:rPr lang="en-GB" dirty="0"/>
              <a:t> (2010)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GB" dirty="0"/>
              <a:t>$1,481</a:t>
            </a:r>
            <a:r>
              <a:rPr lang="en-US" dirty="0"/>
              <a:t>b</a:t>
            </a:r>
            <a:r>
              <a:rPr lang="en-GB" dirty="0"/>
              <a:t> (2019)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GB" dirty="0"/>
              <a:t>0.3% </a:t>
            </a:r>
            <a:r>
              <a:rPr lang="ru-RU" dirty="0"/>
              <a:t>доля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dirty="0"/>
              <a:t>До </a:t>
            </a:r>
            <a:r>
              <a:rPr lang="en-GB" dirty="0"/>
              <a:t>Covid-19 (</a:t>
            </a:r>
            <a:r>
              <a:rPr lang="ru-RU" dirty="0"/>
              <a:t>в</a:t>
            </a:r>
            <a:r>
              <a:rPr lang="en-GB" dirty="0"/>
              <a:t> 2020-2022)!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53" name="Google Shape;153;p8"/>
          <p:cNvSpPr/>
          <p:nvPr/>
        </p:nvSpPr>
        <p:spPr>
          <a:xfrm>
            <a:off x="628650" y="1473200"/>
            <a:ext cx="4756150" cy="4571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l="12523" t="3718" r="14236"/>
          <a:stretch/>
        </p:blipFill>
        <p:spPr>
          <a:xfrm>
            <a:off x="6533804" y="16625"/>
            <a:ext cx="1227301" cy="14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University of Oxford Logo PNG Vector (EPS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730" y="0"/>
            <a:ext cx="1366269" cy="136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5F3685-8DEE-4286-98CB-223DA3735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601"/>
            <a:ext cx="9144000" cy="5946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1170</Words>
  <Application>Microsoft Macintosh PowerPoint</Application>
  <PresentationFormat>On-screen Show (4:3)</PresentationFormat>
  <Paragraphs>258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Введение</vt:lpstr>
      <vt:lpstr>Содержание</vt:lpstr>
      <vt:lpstr>Расписание</vt:lpstr>
      <vt:lpstr>ВОЗДЕЙСТВИЕ ТУРИЗМА И РЕКРЕАЦИИ НА БИОРАЗНООБРАЗИЕ </vt:lpstr>
      <vt:lpstr>PowerPoint Presentation</vt:lpstr>
      <vt:lpstr>PowerPoint Presentation</vt:lpstr>
      <vt:lpstr>Туризм</vt:lpstr>
      <vt:lpstr>PowerPoint Presentation</vt:lpstr>
      <vt:lpstr>PowerPoint Presentation</vt:lpstr>
      <vt:lpstr>Негативные последствия?</vt:lpstr>
      <vt:lpstr>Пример</vt:lpstr>
      <vt:lpstr>СМЯГЧЕНИЕ ВОЗДЕЙСТВИЯ НА БИОРАЗНООБРАЗИЕ И ВЫДАЧА РАЗРЕШЕНИЙ  </vt:lpstr>
      <vt:lpstr>Оценка воздействия</vt:lpstr>
      <vt:lpstr>Оценка воздействия</vt:lpstr>
      <vt:lpstr>Оценка воздействия</vt:lpstr>
      <vt:lpstr>Оценка воздействия</vt:lpstr>
      <vt:lpstr>Оценка воздействия</vt:lpstr>
      <vt:lpstr>Оценка воздействия</vt:lpstr>
      <vt:lpstr>Оценка воздействия</vt:lpstr>
      <vt:lpstr>Смягчение воздействия</vt:lpstr>
      <vt:lpstr>Смягчение воздействия</vt:lpstr>
      <vt:lpstr>Смягчения воздействия</vt:lpstr>
      <vt:lpstr>Смягчение воздействия</vt:lpstr>
      <vt:lpstr>Смягчение воздействия</vt:lpstr>
      <vt:lpstr>Смягчение воздействия</vt:lpstr>
      <vt:lpstr>PowerPoint Presentation</vt:lpstr>
      <vt:lpstr>Нормы: ГКУТ</vt:lpstr>
      <vt:lpstr>Нормы: ГКУТ</vt:lpstr>
      <vt:lpstr>Нормы: ГКУТ</vt:lpstr>
      <vt:lpstr>ПРАКТИЧЕСКАЯ СЕССИЯ </vt:lpstr>
      <vt:lpstr>Практическая сессия</vt:lpstr>
      <vt:lpstr>ЗАКЛЮЧИТЕЛЬНАЯ СЕССИЯ </vt:lpstr>
      <vt:lpstr>ЗАКЛЮЧИТЕЛЬНАЯ СЕССИЯ</vt:lpstr>
      <vt:lpstr>Заключительная сессия</vt:lpstr>
      <vt:lpstr>Наконец: экотуризм</vt:lpstr>
      <vt:lpstr>Наконец: экотуризм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Joseph Bull</dc:creator>
  <cp:lastModifiedBy>Joseph Bull</cp:lastModifiedBy>
  <cp:revision>6</cp:revision>
  <dcterms:created xsi:type="dcterms:W3CDTF">2014-06-26T04:23:55Z</dcterms:created>
  <dcterms:modified xsi:type="dcterms:W3CDTF">2022-09-12T03:53:30Z</dcterms:modified>
</cp:coreProperties>
</file>